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e0404fb20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e0404fb20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0404fb20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0404fb20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0404fb20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0404fb20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0404fb20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0404fb20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0404fb20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0404fb20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0404fb20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e0404fb20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0404fb20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0404fb20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0404fb20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0404fb20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0404fb20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0404fb20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0404fb20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0404fb20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0404fb20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0404fb20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0404fb20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0404fb20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0404fb2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0404fb2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0404fb20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0404fb20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311700" y="4508150"/>
            <a:ext cx="8520600" cy="635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Ruturaj Abnave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FFE599"/>
                </a:solidFill>
              </a:rPr>
              <a:t>Vehicle Performance-Delay Caused</a:t>
            </a:r>
            <a:endParaRPr>
              <a:solidFill>
                <a:srgbClr val="FFE599"/>
              </a:solidFill>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FFD966"/>
              </a:solidFill>
            </a:endParaRPr>
          </a:p>
          <a:p>
            <a:pPr indent="-342900" lvl="0" marL="457200" rtl="0" algn="l">
              <a:spcBef>
                <a:spcPts val="0"/>
              </a:spcBef>
              <a:spcAft>
                <a:spcPts val="0"/>
              </a:spcAft>
              <a:buClr>
                <a:srgbClr val="FFD966"/>
              </a:buClr>
              <a:buSzPts val="1800"/>
              <a:buChar char="●"/>
            </a:pPr>
            <a:r>
              <a:rPr lang="en">
                <a:solidFill>
                  <a:srgbClr val="FFD966"/>
                </a:solidFill>
              </a:rPr>
              <a:t>18T Rigid: 100% late deliveries (20 out of 20).</a:t>
            </a:r>
            <a:endParaRPr>
              <a:solidFill>
                <a:srgbClr val="FFD966"/>
              </a:solidFill>
            </a:endParaRPr>
          </a:p>
          <a:p>
            <a:pPr indent="-342900" lvl="0" marL="457200" rtl="0" algn="l">
              <a:spcBef>
                <a:spcPts val="0"/>
              </a:spcBef>
              <a:spcAft>
                <a:spcPts val="0"/>
              </a:spcAft>
              <a:buClr>
                <a:srgbClr val="FFD966"/>
              </a:buClr>
              <a:buSzPts val="1800"/>
              <a:buChar char="●"/>
            </a:pPr>
            <a:r>
              <a:rPr lang="en">
                <a:solidFill>
                  <a:srgbClr val="FFD966"/>
                </a:solidFill>
              </a:rPr>
              <a:t>26T Rigid: 100% on-time deliveries (0 out of 4).</a:t>
            </a:r>
            <a:endParaRPr>
              <a:solidFill>
                <a:srgbClr val="FFD966"/>
              </a:solidFill>
            </a:endParaRPr>
          </a:p>
          <a:p>
            <a:pPr indent="-342900" lvl="0" marL="457200" rtl="0" algn="l">
              <a:spcBef>
                <a:spcPts val="0"/>
              </a:spcBef>
              <a:spcAft>
                <a:spcPts val="0"/>
              </a:spcAft>
              <a:buClr>
                <a:srgbClr val="FFD966"/>
              </a:buClr>
              <a:buSzPts val="1800"/>
              <a:buChar char="●"/>
            </a:pPr>
            <a:r>
              <a:rPr lang="en">
                <a:solidFill>
                  <a:srgbClr val="FFD966"/>
                </a:solidFill>
              </a:rPr>
              <a:t>3.5T Van: 91% on-time deliveries (3 late out of 33).</a:t>
            </a:r>
            <a:endParaRPr>
              <a:solidFill>
                <a:srgbClr val="FFD966"/>
              </a:solidFill>
            </a:endParaRPr>
          </a:p>
          <a:p>
            <a:pPr indent="-342900" lvl="0" marL="457200" rtl="0" algn="l">
              <a:spcBef>
                <a:spcPts val="0"/>
              </a:spcBef>
              <a:spcAft>
                <a:spcPts val="0"/>
              </a:spcAft>
              <a:buClr>
                <a:srgbClr val="FFD966"/>
              </a:buClr>
              <a:buSzPts val="1800"/>
              <a:buChar char="●"/>
            </a:pPr>
            <a:r>
              <a:rPr lang="en">
                <a:solidFill>
                  <a:srgbClr val="FFD966"/>
                </a:solidFill>
              </a:rPr>
              <a:t>7.5T Rigid: 100% late deliveries (11 out of 11).</a:t>
            </a:r>
            <a:endParaRPr>
              <a:solidFill>
                <a:srgbClr val="FFD966"/>
              </a:solidFill>
            </a:endParaRPr>
          </a:p>
          <a:p>
            <a:pPr indent="-342900" lvl="0" marL="457200" rtl="0" algn="l">
              <a:spcBef>
                <a:spcPts val="0"/>
              </a:spcBef>
              <a:spcAft>
                <a:spcPts val="0"/>
              </a:spcAft>
              <a:buClr>
                <a:srgbClr val="FFD966"/>
              </a:buClr>
              <a:buSzPts val="1800"/>
              <a:buChar char="●"/>
            </a:pPr>
            <a:r>
              <a:rPr lang="en">
                <a:solidFill>
                  <a:srgbClr val="FFD966"/>
                </a:solidFill>
              </a:rPr>
              <a:t>Tractor Unit: 75% late deliveries (1118 out of 1493)</a:t>
            </a:r>
            <a:endParaRPr>
              <a:solidFill>
                <a:srgbClr val="FFD966"/>
              </a:solidFill>
            </a:endParaRPr>
          </a:p>
          <a:p>
            <a:pPr indent="0" lvl="0" marL="0" rtl="0" algn="l">
              <a:spcBef>
                <a:spcPts val="0"/>
              </a:spcBef>
              <a:spcAft>
                <a:spcPts val="1200"/>
              </a:spcAft>
              <a:buNone/>
            </a:pPr>
            <a:r>
              <a:t/>
            </a:r>
            <a:endParaRPr>
              <a:solidFill>
                <a:srgbClr val="FFD9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Vehicle build up</a:t>
            </a:r>
            <a:endParaRPr/>
          </a:p>
        </p:txBody>
      </p:sp>
      <p:sp>
        <p:nvSpPr>
          <p:cNvPr id="119" name="Google Shape;11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23"/>
          <p:cNvPicPr preferRelativeResize="0"/>
          <p:nvPr/>
        </p:nvPicPr>
        <p:blipFill>
          <a:blip r:embed="rId3">
            <a:alphaModFix/>
          </a:blip>
          <a:stretch>
            <a:fillRect/>
          </a:stretch>
        </p:blipFill>
        <p:spPr>
          <a:xfrm>
            <a:off x="421425" y="987750"/>
            <a:ext cx="8467151" cy="3745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rgbClr val="FFE599"/>
                </a:solidFill>
              </a:rPr>
              <a:t>I</a:t>
            </a:r>
            <a:r>
              <a:rPr lang="en" sz="1800">
                <a:solidFill>
                  <a:srgbClr val="FFE599"/>
                </a:solidFill>
              </a:rPr>
              <a:t>nsights on Delivery Performance:</a:t>
            </a:r>
            <a:endParaRPr>
              <a:solidFill>
                <a:srgbClr val="FFE599"/>
              </a:solidFill>
            </a:endParaRPr>
          </a:p>
        </p:txBody>
      </p:sp>
      <p:sp>
        <p:nvSpPr>
          <p:cNvPr id="126" name="Google Shape;126;p24"/>
          <p:cNvSpPr txBox="1"/>
          <p:nvPr>
            <p:ph idx="1" type="body"/>
          </p:nvPr>
        </p:nvSpPr>
        <p:spPr>
          <a:xfrm>
            <a:off x="311700" y="868425"/>
            <a:ext cx="8520600" cy="4112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rgbClr val="FFE599"/>
              </a:buClr>
              <a:buSzPct val="100000"/>
              <a:buChar char="●"/>
            </a:pPr>
            <a:r>
              <a:rPr lang="en">
                <a:solidFill>
                  <a:srgbClr val="FFE599"/>
                </a:solidFill>
              </a:rPr>
              <a:t>Late Deliveries:</a:t>
            </a:r>
            <a:endParaRPr>
              <a:solidFill>
                <a:srgbClr val="FFE599"/>
              </a:solidFill>
            </a:endParaRPr>
          </a:p>
          <a:p>
            <a:pPr indent="0" lvl="0" marL="0" rtl="0" algn="l">
              <a:spcBef>
                <a:spcPts val="0"/>
              </a:spcBef>
              <a:spcAft>
                <a:spcPts val="0"/>
              </a:spcAft>
              <a:buClr>
                <a:schemeClr val="dk1"/>
              </a:buClr>
              <a:buSzPct val="61111"/>
              <a:buFont typeface="Arial"/>
              <a:buNone/>
            </a:pPr>
            <a:r>
              <a:rPr lang="en">
                <a:solidFill>
                  <a:srgbClr val="FFE599"/>
                </a:solidFill>
              </a:rPr>
              <a:t>Top Categories: Curtain-Side 13.6M Trailer (784), Box 44ft (201), Box (79) have the most late deliveries.</a:t>
            </a:r>
            <a:endParaRPr>
              <a:solidFill>
                <a:srgbClr val="FFE599"/>
              </a:solidFill>
            </a:endParaRPr>
          </a:p>
          <a:p>
            <a:pPr indent="0" lvl="0" marL="0" rtl="0" algn="l">
              <a:spcBef>
                <a:spcPts val="0"/>
              </a:spcBef>
              <a:spcAft>
                <a:spcPts val="0"/>
              </a:spcAft>
              <a:buClr>
                <a:schemeClr val="dk1"/>
              </a:buClr>
              <a:buSzPct val="61111"/>
              <a:buFont typeface="Arial"/>
              <a:buNone/>
            </a:pPr>
            <a:r>
              <a:rPr lang="en">
                <a:solidFill>
                  <a:srgbClr val="FFE599"/>
                </a:solidFill>
              </a:rPr>
              <a:t>Insight: These categories face challenges in meeting delivery schedules, especially the Curtain-Side 13.6M Trailer and Box 44ft.</a:t>
            </a:r>
            <a:endParaRPr>
              <a:solidFill>
                <a:srgbClr val="FFE599"/>
              </a:solidFill>
            </a:endParaRPr>
          </a:p>
          <a:p>
            <a:pPr indent="-334327" lvl="0" marL="457200" rtl="0" algn="l">
              <a:spcBef>
                <a:spcPts val="0"/>
              </a:spcBef>
              <a:spcAft>
                <a:spcPts val="0"/>
              </a:spcAft>
              <a:buClr>
                <a:srgbClr val="FFE599"/>
              </a:buClr>
              <a:buSzPct val="100000"/>
              <a:buChar char="●"/>
            </a:pPr>
            <a:r>
              <a:rPr lang="en">
                <a:solidFill>
                  <a:srgbClr val="FFE599"/>
                </a:solidFill>
              </a:rPr>
              <a:t>Before Time Deliveries:</a:t>
            </a:r>
            <a:endParaRPr>
              <a:solidFill>
                <a:srgbClr val="FFE599"/>
              </a:solidFill>
            </a:endParaRPr>
          </a:p>
          <a:p>
            <a:pPr indent="0" lvl="0" marL="0" rtl="0" algn="l">
              <a:spcBef>
                <a:spcPts val="0"/>
              </a:spcBef>
              <a:spcAft>
                <a:spcPts val="0"/>
              </a:spcAft>
              <a:buClr>
                <a:schemeClr val="dk1"/>
              </a:buClr>
              <a:buSzPct val="61111"/>
              <a:buFont typeface="Arial"/>
              <a:buNone/>
            </a:pPr>
            <a:r>
              <a:rPr lang="en">
                <a:solidFill>
                  <a:srgbClr val="FFE599"/>
                </a:solidFill>
              </a:rPr>
              <a:t>Top Categories: Curtain-Side 13.6M Trailer (294), LWB Van (131), Box (34) show significant deliveries before the expected time.</a:t>
            </a:r>
            <a:endParaRPr>
              <a:solidFill>
                <a:srgbClr val="FFE599"/>
              </a:solidFill>
            </a:endParaRPr>
          </a:p>
          <a:p>
            <a:pPr indent="0" lvl="0" marL="0" rtl="0" algn="l">
              <a:spcBef>
                <a:spcPts val="0"/>
              </a:spcBef>
              <a:spcAft>
                <a:spcPts val="0"/>
              </a:spcAft>
              <a:buClr>
                <a:schemeClr val="dk1"/>
              </a:buClr>
              <a:buSzPct val="61111"/>
              <a:buFont typeface="Arial"/>
              <a:buNone/>
            </a:pPr>
            <a:r>
              <a:rPr lang="en">
                <a:solidFill>
                  <a:srgbClr val="FFE599"/>
                </a:solidFill>
              </a:rPr>
              <a:t>Insight: Curtain-Side 13.6M Trailer often completes deliveries before time, suggesting efficient scheduling or logistics management.</a:t>
            </a:r>
            <a:endParaRPr>
              <a:solidFill>
                <a:srgbClr val="FFE599"/>
              </a:solidFill>
            </a:endParaRPr>
          </a:p>
          <a:p>
            <a:pPr indent="-334327" lvl="0" marL="457200" rtl="0" algn="l">
              <a:spcBef>
                <a:spcPts val="0"/>
              </a:spcBef>
              <a:spcAft>
                <a:spcPts val="0"/>
              </a:spcAft>
              <a:buClr>
                <a:srgbClr val="FFE599"/>
              </a:buClr>
              <a:buSzPct val="100000"/>
              <a:buChar char="●"/>
            </a:pPr>
            <a:r>
              <a:rPr lang="en">
                <a:solidFill>
                  <a:srgbClr val="FFE599"/>
                </a:solidFill>
              </a:rPr>
              <a:t>On-time (Before or On-time) Deliveries:</a:t>
            </a:r>
            <a:endParaRPr>
              <a:solidFill>
                <a:srgbClr val="FFE599"/>
              </a:solidFill>
            </a:endParaRPr>
          </a:p>
          <a:p>
            <a:pPr indent="0" lvl="0" marL="0" rtl="0" algn="l">
              <a:spcBef>
                <a:spcPts val="0"/>
              </a:spcBef>
              <a:spcAft>
                <a:spcPts val="0"/>
              </a:spcAft>
              <a:buClr>
                <a:schemeClr val="dk1"/>
              </a:buClr>
              <a:buSzPct val="61111"/>
              <a:buFont typeface="Arial"/>
              <a:buNone/>
            </a:pPr>
            <a:r>
              <a:rPr lang="en">
                <a:solidFill>
                  <a:srgbClr val="FFE599"/>
                </a:solidFill>
              </a:rPr>
              <a:t>Top Categories: Curtain-Side 13.6M Trailer (699), Box (302), LWB Van (192) are the most successful in on-time deliveries.</a:t>
            </a:r>
            <a:endParaRPr>
              <a:solidFill>
                <a:srgbClr val="FFE599"/>
              </a:solidFill>
            </a:endParaRPr>
          </a:p>
          <a:p>
            <a:pPr indent="0" lvl="0" marL="0" rtl="0" algn="l">
              <a:spcBef>
                <a:spcPts val="0"/>
              </a:spcBef>
              <a:spcAft>
                <a:spcPts val="0"/>
              </a:spcAft>
              <a:buClr>
                <a:schemeClr val="dk1"/>
              </a:buClr>
              <a:buSzPct val="61111"/>
              <a:buFont typeface="Arial"/>
              <a:buNone/>
            </a:pPr>
            <a:r>
              <a:rPr lang="en">
                <a:solidFill>
                  <a:srgbClr val="FFE599"/>
                </a:solidFill>
              </a:rPr>
              <a:t>Insight: Curtain-Side 13.6M Trailer, Box, and LWB Van consistently achieve on-time deliveries, indicating effective operational planning.</a:t>
            </a:r>
            <a:endParaRPr>
              <a:solidFill>
                <a:srgbClr val="FFE599"/>
              </a:solidFill>
            </a:endParaRPr>
          </a:p>
          <a:p>
            <a:pPr indent="0" lvl="0" marL="0" rtl="0" algn="l">
              <a:spcBef>
                <a:spcPts val="0"/>
              </a:spcBef>
              <a:spcAft>
                <a:spcPts val="1200"/>
              </a:spcAft>
              <a:buNone/>
            </a:pPr>
            <a:r>
              <a:t/>
            </a:r>
            <a:endParaRPr>
              <a:solidFill>
                <a:srgbClr val="FFE5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6"/>
                </a:solidFill>
              </a:rPr>
              <a:t>Notifications for Potential Delays</a:t>
            </a:r>
            <a:endParaRPr>
              <a:solidFill>
                <a:schemeClr val="accent6"/>
              </a:solidFill>
            </a:endParaRPr>
          </a:p>
        </p:txBody>
      </p:sp>
      <p:sp>
        <p:nvSpPr>
          <p:cNvPr id="132" name="Google Shape;132;p25"/>
          <p:cNvSpPr txBox="1"/>
          <p:nvPr>
            <p:ph idx="1" type="body"/>
          </p:nvPr>
        </p:nvSpPr>
        <p:spPr>
          <a:xfrm>
            <a:off x="311700" y="1152475"/>
            <a:ext cx="8520600" cy="2781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FF0000"/>
              </a:buClr>
              <a:buSzPts val="1900"/>
              <a:buChar char="●"/>
            </a:pPr>
            <a:r>
              <a:rPr lang="en" sz="1900">
                <a:solidFill>
                  <a:srgbClr val="FF0000"/>
                </a:solidFill>
              </a:rPr>
              <a:t>Process:</a:t>
            </a:r>
            <a:endParaRPr sz="1900">
              <a:solidFill>
                <a:srgbClr val="FF0000"/>
              </a:solidFill>
            </a:endParaRPr>
          </a:p>
          <a:p>
            <a:pPr indent="0" lvl="0" marL="0" rtl="0" algn="l">
              <a:spcBef>
                <a:spcPts val="0"/>
              </a:spcBef>
              <a:spcAft>
                <a:spcPts val="0"/>
              </a:spcAft>
              <a:buClr>
                <a:schemeClr val="dk1"/>
              </a:buClr>
              <a:buSzPts val="1100"/>
              <a:buFont typeface="Arial"/>
              <a:buNone/>
            </a:pPr>
            <a:r>
              <a:rPr lang="en" sz="1900">
                <a:solidFill>
                  <a:srgbClr val="FF0000"/>
                </a:solidFill>
              </a:rPr>
              <a:t>Identified shipments at risk of late delivery and calculated the notification times.</a:t>
            </a:r>
            <a:endParaRPr sz="1900">
              <a:solidFill>
                <a:srgbClr val="FF0000"/>
              </a:solidFill>
            </a:endParaRPr>
          </a:p>
          <a:p>
            <a:pPr indent="0" lvl="0" marL="0" rtl="0" algn="l">
              <a:spcBef>
                <a:spcPts val="0"/>
              </a:spcBef>
              <a:spcAft>
                <a:spcPts val="0"/>
              </a:spcAft>
              <a:buClr>
                <a:schemeClr val="dk1"/>
              </a:buClr>
              <a:buSzPts val="1100"/>
              <a:buFont typeface="Arial"/>
              <a:buNone/>
            </a:pPr>
            <a:r>
              <a:rPr lang="en" sz="1900">
                <a:solidFill>
                  <a:srgbClr val="FF0000"/>
                </a:solidFill>
              </a:rPr>
              <a:t>Example Notification:</a:t>
            </a:r>
            <a:endParaRPr sz="1900">
              <a:solidFill>
                <a:srgbClr val="FF0000"/>
              </a:solidFill>
            </a:endParaRPr>
          </a:p>
          <a:p>
            <a:pPr indent="0" lvl="0" marL="0" rtl="0" algn="l">
              <a:spcBef>
                <a:spcPts val="0"/>
              </a:spcBef>
              <a:spcAft>
                <a:spcPts val="0"/>
              </a:spcAft>
              <a:buClr>
                <a:schemeClr val="dk1"/>
              </a:buClr>
              <a:buSzPts val="1100"/>
              <a:buFont typeface="Arial"/>
              <a:buNone/>
            </a:pPr>
            <a:r>
              <a:rPr lang="en" sz="1900">
                <a:solidFill>
                  <a:srgbClr val="FF0000"/>
                </a:solidFill>
              </a:rPr>
              <a:t>"Shipment XYZ is potentially late. Notification time: [specific time]."</a:t>
            </a:r>
            <a:endParaRPr sz="1900">
              <a:solidFill>
                <a:srgbClr val="FF0000"/>
              </a:solidFill>
            </a:endParaRPr>
          </a:p>
          <a:p>
            <a:pPr indent="-349250" lvl="0" marL="457200" rtl="0" algn="l">
              <a:spcBef>
                <a:spcPts val="0"/>
              </a:spcBef>
              <a:spcAft>
                <a:spcPts val="0"/>
              </a:spcAft>
              <a:buClr>
                <a:srgbClr val="FF0000"/>
              </a:buClr>
              <a:buSzPts val="1900"/>
              <a:buChar char="●"/>
            </a:pPr>
            <a:r>
              <a:rPr lang="en" sz="1900">
                <a:solidFill>
                  <a:srgbClr val="FF0000"/>
                </a:solidFill>
              </a:rPr>
              <a:t>Columns for Notification:</a:t>
            </a:r>
            <a:endParaRPr sz="1900">
              <a:solidFill>
                <a:srgbClr val="FF0000"/>
              </a:solidFill>
            </a:endParaRPr>
          </a:p>
          <a:p>
            <a:pPr indent="0" lvl="0" marL="0" rtl="0" algn="l">
              <a:spcBef>
                <a:spcPts val="0"/>
              </a:spcBef>
              <a:spcAft>
                <a:spcPts val="0"/>
              </a:spcAft>
              <a:buClr>
                <a:schemeClr val="dk1"/>
              </a:buClr>
              <a:buSzPts val="1100"/>
              <a:buFont typeface="Arial"/>
              <a:buNone/>
            </a:pPr>
            <a:r>
              <a:rPr lang="en" sz="1900">
                <a:solidFill>
                  <a:srgbClr val="FF0000"/>
                </a:solidFill>
              </a:rPr>
              <a:t>SHIPMENT_NUMBER, LAST_DELIVERY_SCHEDULE_LATEST, ACTUAL_DELIVERY_TIME, NOTIFICATION_TIME, ON_TIME_DELIVERY.</a:t>
            </a:r>
            <a:endParaRPr sz="1900">
              <a:solidFill>
                <a:srgbClr val="FF0000"/>
              </a:solidFill>
            </a:endParaRPr>
          </a:p>
          <a:p>
            <a:pPr indent="0" lvl="0" marL="0" rtl="0" algn="l">
              <a:spcBef>
                <a:spcPts val="0"/>
              </a:spcBef>
              <a:spcAft>
                <a:spcPts val="1200"/>
              </a:spcAft>
              <a:buNone/>
            </a:pPr>
            <a:r>
              <a:t/>
            </a:r>
            <a:endParaRPr sz="190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Suggested Next Steps</a:t>
            </a:r>
            <a:endParaRPr sz="2200"/>
          </a:p>
        </p:txBody>
      </p:sp>
      <p:sp>
        <p:nvSpPr>
          <p:cNvPr id="138" name="Google Shape;138;p26"/>
          <p:cNvSpPr txBox="1"/>
          <p:nvPr>
            <p:ph idx="1" type="body"/>
          </p:nvPr>
        </p:nvSpPr>
        <p:spPr>
          <a:xfrm>
            <a:off x="311700" y="1152475"/>
            <a:ext cx="8520600" cy="3738900"/>
          </a:xfrm>
          <a:prstGeom prst="rect">
            <a:avLst/>
          </a:prstGeom>
        </p:spPr>
        <p:txBody>
          <a:bodyPr anchorCtr="0" anchor="t" bIns="91425" lIns="91425" spcFirstLastPara="1" rIns="91425" wrap="square" tIns="91425">
            <a:normAutofit fontScale="62500" lnSpcReduction="20000"/>
          </a:bodyPr>
          <a:lstStyle/>
          <a:p>
            <a:pPr indent="-300037" lvl="0" marL="457200" rtl="0" algn="l">
              <a:spcBef>
                <a:spcPts val="0"/>
              </a:spcBef>
              <a:spcAft>
                <a:spcPts val="0"/>
              </a:spcAft>
              <a:buClr>
                <a:srgbClr val="00FF00"/>
              </a:buClr>
              <a:buSzPct val="100000"/>
              <a:buChar char="●"/>
            </a:pPr>
            <a:r>
              <a:rPr lang="en">
                <a:solidFill>
                  <a:srgbClr val="00FF00"/>
                </a:solidFill>
              </a:rPr>
              <a:t>Refine Scheduling Accuracy</a:t>
            </a:r>
            <a:endParaRPr>
              <a:solidFill>
                <a:srgbClr val="00FF00"/>
              </a:solidFill>
            </a:endParaRPr>
          </a:p>
          <a:p>
            <a:pPr indent="0" lvl="0" marL="0" rtl="0" algn="l">
              <a:spcBef>
                <a:spcPts val="0"/>
              </a:spcBef>
              <a:spcAft>
                <a:spcPts val="0"/>
              </a:spcAft>
              <a:buClr>
                <a:schemeClr val="dk1"/>
              </a:buClr>
              <a:buSzPct val="61111"/>
              <a:buFont typeface="Arial"/>
              <a:buNone/>
            </a:pPr>
            <a:r>
              <a:rPr lang="en">
                <a:solidFill>
                  <a:srgbClr val="00FF00"/>
                </a:solidFill>
              </a:rPr>
              <a:t>Action: Utilize historical data and analytics to improve the accuracy of delivery time estimates.</a:t>
            </a:r>
            <a:endParaRPr>
              <a:solidFill>
                <a:srgbClr val="00FF00"/>
              </a:solidFill>
            </a:endParaRPr>
          </a:p>
          <a:p>
            <a:pPr indent="0" lvl="0" marL="0" rtl="0" algn="l">
              <a:spcBef>
                <a:spcPts val="0"/>
              </a:spcBef>
              <a:spcAft>
                <a:spcPts val="0"/>
              </a:spcAft>
              <a:buNone/>
            </a:pPr>
            <a:r>
              <a:rPr lang="en">
                <a:solidFill>
                  <a:srgbClr val="00FF00"/>
                </a:solidFill>
              </a:rPr>
              <a:t>B</a:t>
            </a:r>
            <a:r>
              <a:rPr lang="en">
                <a:solidFill>
                  <a:srgbClr val="00FF00"/>
                </a:solidFill>
              </a:rPr>
              <a:t>enefit: Reduces instances of early deliveries, optimizing resource utilization and improving operational efficiency.</a:t>
            </a:r>
            <a:endParaRPr>
              <a:solidFill>
                <a:srgbClr val="00FF00"/>
              </a:solidFill>
            </a:endParaRPr>
          </a:p>
          <a:p>
            <a:pPr indent="0" lvl="0" marL="0" rtl="0" algn="l">
              <a:spcBef>
                <a:spcPts val="0"/>
              </a:spcBef>
              <a:spcAft>
                <a:spcPts val="0"/>
              </a:spcAft>
              <a:buNone/>
            </a:pPr>
            <a:r>
              <a:t/>
            </a:r>
            <a:endParaRPr>
              <a:solidFill>
                <a:srgbClr val="00FF00"/>
              </a:solidFill>
            </a:endParaRPr>
          </a:p>
          <a:p>
            <a:pPr indent="-300037" lvl="0" marL="457200" rtl="0" algn="l">
              <a:spcBef>
                <a:spcPts val="0"/>
              </a:spcBef>
              <a:spcAft>
                <a:spcPts val="0"/>
              </a:spcAft>
              <a:buClr>
                <a:srgbClr val="00FF00"/>
              </a:buClr>
              <a:buSzPct val="100000"/>
              <a:buChar char="●"/>
            </a:pPr>
            <a:r>
              <a:rPr lang="en">
                <a:solidFill>
                  <a:srgbClr val="00FF00"/>
                </a:solidFill>
              </a:rPr>
              <a:t>Stakeholder Communication Protocol</a:t>
            </a:r>
            <a:endParaRPr>
              <a:solidFill>
                <a:srgbClr val="00FF00"/>
              </a:solidFill>
            </a:endParaRPr>
          </a:p>
          <a:p>
            <a:pPr indent="0" lvl="0" marL="0" rtl="0" algn="l">
              <a:spcBef>
                <a:spcPts val="0"/>
              </a:spcBef>
              <a:spcAft>
                <a:spcPts val="0"/>
              </a:spcAft>
              <a:buNone/>
            </a:pPr>
            <a:r>
              <a:rPr lang="en">
                <a:solidFill>
                  <a:srgbClr val="00FF00"/>
                </a:solidFill>
              </a:rPr>
              <a:t>Action: Establish a clear and standardized communication protocol for notifying stakeholders about potential delays and early deliveries.</a:t>
            </a:r>
            <a:endParaRPr>
              <a:solidFill>
                <a:srgbClr val="00FF00"/>
              </a:solidFill>
            </a:endParaRPr>
          </a:p>
          <a:p>
            <a:pPr indent="0" lvl="0" marL="0" rtl="0" algn="l">
              <a:spcBef>
                <a:spcPts val="0"/>
              </a:spcBef>
              <a:spcAft>
                <a:spcPts val="0"/>
              </a:spcAft>
              <a:buNone/>
            </a:pPr>
            <a:r>
              <a:rPr lang="en">
                <a:solidFill>
                  <a:srgbClr val="00FF00"/>
                </a:solidFill>
              </a:rPr>
              <a:t>Benefit: Enhances transparency and trust with customers and partners, allowing for better customer service and expectation management.</a:t>
            </a:r>
            <a:endParaRPr>
              <a:solidFill>
                <a:srgbClr val="00FF00"/>
              </a:solidFill>
            </a:endParaRPr>
          </a:p>
          <a:p>
            <a:pPr indent="0" lvl="0" marL="0" rtl="0" algn="l">
              <a:spcBef>
                <a:spcPts val="0"/>
              </a:spcBef>
              <a:spcAft>
                <a:spcPts val="0"/>
              </a:spcAft>
              <a:buNone/>
            </a:pPr>
            <a:r>
              <a:t/>
            </a:r>
            <a:endParaRPr>
              <a:solidFill>
                <a:srgbClr val="00FF00"/>
              </a:solidFill>
            </a:endParaRPr>
          </a:p>
          <a:p>
            <a:pPr indent="-300037" lvl="0" marL="457200" rtl="0" algn="l">
              <a:spcBef>
                <a:spcPts val="0"/>
              </a:spcBef>
              <a:spcAft>
                <a:spcPts val="0"/>
              </a:spcAft>
              <a:buClr>
                <a:srgbClr val="00FF00"/>
              </a:buClr>
              <a:buSzPct val="100000"/>
              <a:buChar char="●"/>
            </a:pPr>
            <a:r>
              <a:rPr lang="en">
                <a:solidFill>
                  <a:srgbClr val="00FF00"/>
                </a:solidFill>
              </a:rPr>
              <a:t>Performance Analysis and Review</a:t>
            </a:r>
            <a:endParaRPr>
              <a:solidFill>
                <a:srgbClr val="00FF00"/>
              </a:solidFill>
            </a:endParaRPr>
          </a:p>
          <a:p>
            <a:pPr indent="0" lvl="0" marL="0" rtl="0" algn="l">
              <a:spcBef>
                <a:spcPts val="0"/>
              </a:spcBef>
              <a:spcAft>
                <a:spcPts val="0"/>
              </a:spcAft>
              <a:buNone/>
            </a:pPr>
            <a:r>
              <a:rPr lang="en">
                <a:solidFill>
                  <a:srgbClr val="00FF00"/>
                </a:solidFill>
              </a:rPr>
              <a:t>Action: Conduct regular reviews and analysis of delivery performance metrics.</a:t>
            </a:r>
            <a:endParaRPr>
              <a:solidFill>
                <a:srgbClr val="00FF00"/>
              </a:solidFill>
            </a:endParaRPr>
          </a:p>
          <a:p>
            <a:pPr indent="0" lvl="0" marL="0" rtl="0" algn="l">
              <a:spcBef>
                <a:spcPts val="0"/>
              </a:spcBef>
              <a:spcAft>
                <a:spcPts val="0"/>
              </a:spcAft>
              <a:buNone/>
            </a:pPr>
            <a:r>
              <a:rPr lang="en">
                <a:solidFill>
                  <a:srgbClr val="00FF00"/>
                </a:solidFill>
              </a:rPr>
              <a:t>Benefit: Identifies trends and patterns in delivery times, enabling continuous improvement of operational processes.</a:t>
            </a:r>
            <a:endParaRPr>
              <a:solidFill>
                <a:srgbClr val="00FF00"/>
              </a:solidFill>
            </a:endParaRPr>
          </a:p>
          <a:p>
            <a:pPr indent="0" lvl="0" marL="0" rtl="0" algn="l">
              <a:spcBef>
                <a:spcPts val="0"/>
              </a:spcBef>
              <a:spcAft>
                <a:spcPts val="0"/>
              </a:spcAft>
              <a:buNone/>
            </a:pPr>
            <a:r>
              <a:t/>
            </a:r>
            <a:endParaRPr>
              <a:solidFill>
                <a:srgbClr val="00FF00"/>
              </a:solidFill>
            </a:endParaRPr>
          </a:p>
          <a:p>
            <a:pPr indent="-300037" lvl="0" marL="457200" rtl="0" algn="l">
              <a:spcBef>
                <a:spcPts val="0"/>
              </a:spcBef>
              <a:spcAft>
                <a:spcPts val="0"/>
              </a:spcAft>
              <a:buClr>
                <a:srgbClr val="00FF00"/>
              </a:buClr>
              <a:buSzPct val="100000"/>
              <a:buChar char="●"/>
            </a:pPr>
            <a:r>
              <a:rPr lang="en">
                <a:solidFill>
                  <a:srgbClr val="00FF00"/>
                </a:solidFill>
              </a:rPr>
              <a:t>Operational Adjustments</a:t>
            </a:r>
            <a:endParaRPr>
              <a:solidFill>
                <a:srgbClr val="00FF00"/>
              </a:solidFill>
            </a:endParaRPr>
          </a:p>
          <a:p>
            <a:pPr indent="0" lvl="0" marL="0" rtl="0" algn="l">
              <a:spcBef>
                <a:spcPts val="0"/>
              </a:spcBef>
              <a:spcAft>
                <a:spcPts val="0"/>
              </a:spcAft>
              <a:buNone/>
            </a:pPr>
            <a:r>
              <a:rPr lang="en">
                <a:solidFill>
                  <a:srgbClr val="00FF00"/>
                </a:solidFill>
              </a:rPr>
              <a:t>Action: Implement operational adjustments based on analysis findings, such as optimizing delivery routes or adjusting scheduling windows.</a:t>
            </a:r>
            <a:endParaRPr>
              <a:solidFill>
                <a:srgbClr val="00FF00"/>
              </a:solidFill>
            </a:endParaRPr>
          </a:p>
          <a:p>
            <a:pPr indent="0" lvl="0" marL="0" rtl="0" algn="l">
              <a:spcBef>
                <a:spcPts val="0"/>
              </a:spcBef>
              <a:spcAft>
                <a:spcPts val="0"/>
              </a:spcAft>
              <a:buNone/>
            </a:pPr>
            <a:r>
              <a:rPr lang="en">
                <a:solidFill>
                  <a:srgbClr val="00FF00"/>
                </a:solidFill>
              </a:rPr>
              <a:t>Benefit: Improves delivery efficiency and reduces the occurrence of both early and late deliveries.</a:t>
            </a:r>
            <a:endParaRPr>
              <a:solidFill>
                <a:srgbClr val="00FF00"/>
              </a:solidFill>
            </a:endParaRPr>
          </a:p>
          <a:p>
            <a:pPr indent="0" lvl="0" marL="0" rtl="0" algn="l">
              <a:spcBef>
                <a:spcPts val="0"/>
              </a:spcBef>
              <a:spcAft>
                <a:spcPts val="0"/>
              </a:spcAft>
              <a:buNone/>
            </a:pPr>
            <a:r>
              <a:t/>
            </a:r>
            <a:endParaRPr>
              <a:solidFill>
                <a:srgbClr val="00FF00"/>
              </a:solidFill>
            </a:endParaRPr>
          </a:p>
          <a:p>
            <a:pPr indent="0" lvl="0" marL="0" rtl="0" algn="l">
              <a:spcBef>
                <a:spcPts val="0"/>
              </a:spcBef>
              <a:spcAft>
                <a:spcPts val="0"/>
              </a:spcAft>
              <a:buNone/>
            </a:pPr>
            <a:r>
              <a:t/>
            </a:r>
            <a:endParaRPr>
              <a:solidFill>
                <a:srgbClr val="00FF00"/>
              </a:solidFill>
            </a:endParaRPr>
          </a:p>
          <a:p>
            <a:pPr indent="0" lvl="0" marL="0" rtl="0" algn="l">
              <a:spcBef>
                <a:spcPts val="0"/>
              </a:spcBef>
              <a:spcAft>
                <a:spcPts val="1200"/>
              </a:spcAft>
              <a:buNone/>
            </a:pPr>
            <a:r>
              <a:t/>
            </a:r>
            <a:endParaRPr>
              <a:solidFill>
                <a:srgbClr val="00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rPr>
              <a:t>Conclusion</a:t>
            </a:r>
            <a:endParaRPr>
              <a:solidFill>
                <a:srgbClr val="FFFF00"/>
              </a:solidFill>
            </a:endParaRPr>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rgbClr val="FFFF00"/>
                </a:solidFill>
              </a:rPr>
              <a:t>I</a:t>
            </a:r>
            <a:r>
              <a:rPr b="1" lang="en">
                <a:solidFill>
                  <a:srgbClr val="FFFF00"/>
                </a:solidFill>
              </a:rPr>
              <a:t>mplementing these suggested next steps will not only address the issues identified in the analysis but also improve overall delivery performance, customer satisfaction, and operational efficiency. Continuous monitoring and evaluation of these actions will be essential to ensure sustained improvement in delivery times and service quality.</a:t>
            </a:r>
            <a:endParaRPr b="1">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4"/>
          <p:cNvSpPr txBox="1"/>
          <p:nvPr>
            <p:ph type="ctrTitle"/>
          </p:nvPr>
        </p:nvSpPr>
        <p:spPr>
          <a:xfrm>
            <a:off x="311704" y="744575"/>
            <a:ext cx="47202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0" name="Google Shape;60;p14"/>
          <p:cNvSpPr txBox="1"/>
          <p:nvPr>
            <p:ph idx="1" type="subTitle"/>
          </p:nvPr>
        </p:nvSpPr>
        <p:spPr>
          <a:xfrm>
            <a:off x="69050" y="434200"/>
            <a:ext cx="4873200" cy="221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200">
                <a:solidFill>
                  <a:srgbClr val="FFFFFF"/>
                </a:solidFill>
                <a:highlight>
                  <a:schemeClr val="dk1"/>
                </a:highlight>
                <a:latin typeface="Roboto"/>
                <a:ea typeface="Roboto"/>
                <a:cs typeface="Roboto"/>
                <a:sym typeface="Roboto"/>
              </a:rPr>
              <a:t>Revolutionizing Freight Transport with DigiHaul</a:t>
            </a:r>
            <a:endParaRPr/>
          </a:p>
        </p:txBody>
      </p:sp>
      <p:pic>
        <p:nvPicPr>
          <p:cNvPr id="61" name="Google Shape;61;p14"/>
          <p:cNvPicPr preferRelativeResize="0"/>
          <p:nvPr/>
        </p:nvPicPr>
        <p:blipFill>
          <a:blip r:embed="rId3">
            <a:alphaModFix/>
          </a:blip>
          <a:stretch>
            <a:fillRect/>
          </a:stretch>
        </p:blipFill>
        <p:spPr>
          <a:xfrm>
            <a:off x="5146700" y="0"/>
            <a:ext cx="39973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0"/>
              </a:spcBef>
              <a:spcAft>
                <a:spcPts val="0"/>
              </a:spcAft>
              <a:buClr>
                <a:schemeClr val="dk1"/>
              </a:buClr>
              <a:buSzPct val="66666"/>
              <a:buFont typeface="Arial"/>
              <a:buNone/>
            </a:pPr>
            <a:r>
              <a:rPr b="1" lang="en" sz="1650">
                <a:solidFill>
                  <a:srgbClr val="0D0D0D"/>
                </a:solidFill>
                <a:latin typeface="Roboto"/>
                <a:ea typeface="Roboto"/>
                <a:cs typeface="Roboto"/>
                <a:sym typeface="Roboto"/>
              </a:rPr>
              <a:t>Introduction</a:t>
            </a:r>
            <a:endParaRPr b="1" sz="1650">
              <a:solidFill>
                <a:srgbClr val="0D0D0D"/>
              </a:solidFill>
              <a:latin typeface="Roboto"/>
              <a:ea typeface="Roboto"/>
              <a:cs typeface="Roboto"/>
              <a:sym typeface="Roboto"/>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779025"/>
            <a:ext cx="8520600" cy="378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00"/>
              </a:buClr>
              <a:buSzPts val="1400"/>
              <a:buChar char="●"/>
            </a:pPr>
            <a:r>
              <a:rPr lang="en" sz="1400">
                <a:solidFill>
                  <a:srgbClr val="FFFF00"/>
                </a:solidFill>
              </a:rPr>
              <a:t>Title: Analysis of Shipment Delivery Data</a:t>
            </a:r>
            <a:endParaRPr sz="1400">
              <a:solidFill>
                <a:srgbClr val="FFFF00"/>
              </a:solidFill>
            </a:endParaRPr>
          </a:p>
          <a:p>
            <a:pPr indent="0" lvl="0" marL="0" rtl="0" algn="l">
              <a:spcBef>
                <a:spcPts val="0"/>
              </a:spcBef>
              <a:spcAft>
                <a:spcPts val="0"/>
              </a:spcAft>
              <a:buNone/>
            </a:pPr>
            <a:r>
              <a:t/>
            </a:r>
            <a:endParaRPr sz="1400">
              <a:solidFill>
                <a:srgbClr val="FFFF00"/>
              </a:solidFill>
            </a:endParaRPr>
          </a:p>
          <a:p>
            <a:pPr indent="-317500" lvl="0" marL="457200" rtl="0" algn="l">
              <a:spcBef>
                <a:spcPts val="0"/>
              </a:spcBef>
              <a:spcAft>
                <a:spcPts val="0"/>
              </a:spcAft>
              <a:buClr>
                <a:srgbClr val="FFFF00"/>
              </a:buClr>
              <a:buSzPts val="1400"/>
              <a:buChar char="●"/>
            </a:pPr>
            <a:r>
              <a:rPr lang="en" sz="1400">
                <a:solidFill>
                  <a:srgbClr val="FFFF00"/>
                </a:solidFill>
              </a:rPr>
              <a:t>Objective: To evaluate the on-time delivery performance and identify potential delays for shipments between October 1st and December 31st, 2023.</a:t>
            </a:r>
            <a:endParaRPr sz="1400">
              <a:solidFill>
                <a:srgbClr val="FFFF00"/>
              </a:solidFill>
            </a:endParaRPr>
          </a:p>
          <a:p>
            <a:pPr indent="0" lvl="0" marL="457200" rtl="0" algn="l">
              <a:spcBef>
                <a:spcPts val="0"/>
              </a:spcBef>
              <a:spcAft>
                <a:spcPts val="0"/>
              </a:spcAft>
              <a:buNone/>
            </a:pPr>
            <a:r>
              <a:t/>
            </a:r>
            <a:endParaRPr sz="1400">
              <a:solidFill>
                <a:srgbClr val="FFFF00"/>
              </a:solidFill>
            </a:endParaRPr>
          </a:p>
          <a:p>
            <a:pPr indent="-317500" lvl="0" marL="457200" rtl="0" algn="l">
              <a:spcBef>
                <a:spcPts val="0"/>
              </a:spcBef>
              <a:spcAft>
                <a:spcPts val="0"/>
              </a:spcAft>
              <a:buClr>
                <a:srgbClr val="FFFF00"/>
              </a:buClr>
              <a:buSzPts val="1400"/>
              <a:buChar char="●"/>
            </a:pPr>
            <a:r>
              <a:rPr lang="en" sz="1400">
                <a:solidFill>
                  <a:srgbClr val="FFFF00"/>
                </a:solidFill>
              </a:rPr>
              <a:t>Data Overview</a:t>
            </a:r>
            <a:endParaRPr sz="1400">
              <a:solidFill>
                <a:srgbClr val="FFFF00"/>
              </a:solidFill>
            </a:endParaRPr>
          </a:p>
          <a:p>
            <a:pPr indent="0" lvl="0" marL="0" rtl="0" algn="l">
              <a:spcBef>
                <a:spcPts val="0"/>
              </a:spcBef>
              <a:spcAft>
                <a:spcPts val="0"/>
              </a:spcAft>
              <a:buNone/>
            </a:pPr>
            <a:r>
              <a:rPr lang="en" sz="1400">
                <a:solidFill>
                  <a:srgbClr val="FFFF00"/>
                </a:solidFill>
              </a:rPr>
              <a:t>         Data Sources:</a:t>
            </a:r>
            <a:endParaRPr sz="1400">
              <a:solidFill>
                <a:srgbClr val="FFFF00"/>
              </a:solidFill>
            </a:endParaRPr>
          </a:p>
          <a:p>
            <a:pPr indent="0" lvl="0" marL="0" rtl="0" algn="l">
              <a:spcBef>
                <a:spcPts val="0"/>
              </a:spcBef>
              <a:spcAft>
                <a:spcPts val="0"/>
              </a:spcAft>
              <a:buNone/>
            </a:pPr>
            <a:r>
              <a:rPr lang="en" sz="1400">
                <a:solidFill>
                  <a:srgbClr val="FFFF00"/>
                </a:solidFill>
              </a:rPr>
              <a:t>         1.Shipment Bookings</a:t>
            </a:r>
            <a:endParaRPr sz="1400">
              <a:solidFill>
                <a:srgbClr val="FFFF00"/>
              </a:solidFill>
            </a:endParaRPr>
          </a:p>
          <a:p>
            <a:pPr indent="0" lvl="0" marL="0" rtl="0" algn="l">
              <a:spcBef>
                <a:spcPts val="0"/>
              </a:spcBef>
              <a:spcAft>
                <a:spcPts val="0"/>
              </a:spcAft>
              <a:buNone/>
            </a:pPr>
            <a:r>
              <a:rPr lang="en" sz="1400">
                <a:solidFill>
                  <a:srgbClr val="FFFF00"/>
                </a:solidFill>
              </a:rPr>
              <a:t>         2.GPS Data</a:t>
            </a:r>
            <a:endParaRPr sz="1400">
              <a:solidFill>
                <a:srgbClr val="FFFF00"/>
              </a:solidFill>
            </a:endParaRPr>
          </a:p>
          <a:p>
            <a:pPr indent="0" lvl="0" marL="0" rtl="0" algn="l">
              <a:spcBef>
                <a:spcPts val="0"/>
              </a:spcBef>
              <a:spcAft>
                <a:spcPts val="0"/>
              </a:spcAft>
              <a:buClr>
                <a:schemeClr val="dk1"/>
              </a:buClr>
              <a:buSzPts val="1100"/>
              <a:buFont typeface="Arial"/>
              <a:buNone/>
            </a:pPr>
            <a:r>
              <a:t/>
            </a:r>
            <a:endParaRPr sz="1400">
              <a:solidFill>
                <a:srgbClr val="FFFF00"/>
              </a:solidFill>
            </a:endParaRPr>
          </a:p>
          <a:p>
            <a:pPr indent="-317500" lvl="0" marL="457200" rtl="0" algn="l">
              <a:spcBef>
                <a:spcPts val="0"/>
              </a:spcBef>
              <a:spcAft>
                <a:spcPts val="0"/>
              </a:spcAft>
              <a:buClr>
                <a:srgbClr val="FFFF00"/>
              </a:buClr>
              <a:buSzPts val="1400"/>
              <a:buChar char="●"/>
            </a:pPr>
            <a:r>
              <a:rPr lang="en" sz="1400">
                <a:solidFill>
                  <a:srgbClr val="FFFF00"/>
                </a:solidFill>
              </a:rPr>
              <a:t>Stakeholders:</a:t>
            </a:r>
            <a:endParaRPr sz="1400">
              <a:solidFill>
                <a:srgbClr val="FFFF00"/>
              </a:solidFill>
            </a:endParaRPr>
          </a:p>
          <a:p>
            <a:pPr indent="0" lvl="0" marL="457200" rtl="0" algn="l">
              <a:spcBef>
                <a:spcPts val="0"/>
              </a:spcBef>
              <a:spcAft>
                <a:spcPts val="0"/>
              </a:spcAft>
              <a:buNone/>
            </a:pPr>
            <a:r>
              <a:rPr lang="en" sz="1400">
                <a:solidFill>
                  <a:srgbClr val="FFFF00"/>
                </a:solidFill>
              </a:rPr>
              <a:t>Senior non-technical stakeholders needing high-level insights and action</a:t>
            </a:r>
            <a:r>
              <a:rPr lang="en" sz="1400">
                <a:solidFill>
                  <a:srgbClr val="FFF2CC"/>
                </a:solidFill>
              </a:rPr>
              <a:t>able recommendations.</a:t>
            </a:r>
            <a:endParaRPr sz="1400">
              <a:solidFill>
                <a:srgbClr val="FFF2CC"/>
              </a:solidFill>
            </a:endParaRPr>
          </a:p>
          <a:p>
            <a:pPr indent="0" lvl="0" marL="457200" rtl="0" algn="l">
              <a:spcBef>
                <a:spcPts val="0"/>
              </a:spcBef>
              <a:spcAft>
                <a:spcPts val="0"/>
              </a:spcAft>
              <a:buNone/>
            </a:pPr>
            <a:r>
              <a:t/>
            </a:r>
            <a:endParaRPr sz="1400">
              <a:solidFill>
                <a:schemeClr val="dk1"/>
              </a:solidFill>
            </a:endParaRPr>
          </a:p>
          <a:p>
            <a:pPr indent="0" lvl="0" marL="91440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457200" rtl="0" algn="l">
              <a:spcBef>
                <a:spcPts val="0"/>
              </a:spcBef>
              <a:spcAft>
                <a:spcPts val="0"/>
              </a:spcAft>
              <a:buNone/>
            </a:pPr>
            <a:r>
              <a:t/>
            </a:r>
            <a:endParaRPr sz="1400"/>
          </a:p>
          <a:p>
            <a:pPr indent="0" lvl="0" marL="0" rtl="0" algn="l">
              <a:spcBef>
                <a:spcPts val="0"/>
              </a:spcBef>
              <a:spcAft>
                <a:spcPts val="12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b="1" lang="en" sz="1800"/>
              <a:t>Key Metrics and Definitions</a:t>
            </a:r>
            <a:endParaRPr b="1"/>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On-Time Delivery:</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Deliveries made within the scheduled latest delivery time plus a 30-minute buffer.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On-time Deliveries: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Deliveries made before the earliest scheduled delivery time.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Total on time Deliveries: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Sum of on-time and early deliveries.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Late Deliveries: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Deliveries made after the scheduled latest delivery time plus the 30-minute buffer.</a:t>
            </a:r>
            <a:endParaRPr>
              <a:solidFill>
                <a:schemeClr val="lt1"/>
              </a:solidFill>
            </a:endParaRPr>
          </a:p>
          <a:p>
            <a:pPr indent="0" lvl="0" marL="0" rtl="0" algn="l">
              <a:spcBef>
                <a:spcPts val="0"/>
              </a:spcBef>
              <a:spcAft>
                <a:spcPts val="1200"/>
              </a:spcAft>
              <a:buNone/>
            </a:pPr>
            <a:r>
              <a:t/>
            </a:r>
            <a:endParaRPr>
              <a:solidFill>
                <a:srgbClr val="D5A6B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Analysis Result</a:t>
            </a:r>
            <a:endParaRPr b="1"/>
          </a:p>
        </p:txBody>
      </p:sp>
      <p:sp>
        <p:nvSpPr>
          <p:cNvPr id="79" name="Google Shape;7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0" name="Google Shape;80;p17"/>
          <p:cNvSpPr txBox="1"/>
          <p:nvPr>
            <p:ph idx="2" type="body"/>
          </p:nvPr>
        </p:nvSpPr>
        <p:spPr>
          <a:xfrm>
            <a:off x="4832400" y="817350"/>
            <a:ext cx="3999900" cy="375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7"/>
          <p:cNvPicPr preferRelativeResize="0"/>
          <p:nvPr/>
        </p:nvPicPr>
        <p:blipFill>
          <a:blip r:embed="rId3">
            <a:alphaModFix/>
          </a:blip>
          <a:stretch>
            <a:fillRect/>
          </a:stretch>
        </p:blipFill>
        <p:spPr>
          <a:xfrm>
            <a:off x="311700" y="917525"/>
            <a:ext cx="4260299" cy="3551149"/>
          </a:xfrm>
          <a:prstGeom prst="rect">
            <a:avLst/>
          </a:prstGeom>
          <a:noFill/>
          <a:ln>
            <a:noFill/>
          </a:ln>
        </p:spPr>
      </p:pic>
      <p:pic>
        <p:nvPicPr>
          <p:cNvPr id="82" name="Google Shape;82;p17"/>
          <p:cNvPicPr preferRelativeResize="0"/>
          <p:nvPr/>
        </p:nvPicPr>
        <p:blipFill>
          <a:blip r:embed="rId4">
            <a:alphaModFix/>
          </a:blip>
          <a:stretch>
            <a:fillRect/>
          </a:stretch>
        </p:blipFill>
        <p:spPr>
          <a:xfrm>
            <a:off x="4365150" y="561925"/>
            <a:ext cx="4467150" cy="400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Overall Performance:</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Clr>
                <a:srgbClr val="FCE5CD"/>
              </a:buClr>
              <a:buSzPct val="100000"/>
              <a:buChar char="●"/>
            </a:pPr>
            <a:r>
              <a:rPr lang="en">
                <a:solidFill>
                  <a:srgbClr val="FCE5CD"/>
                </a:solidFill>
              </a:rPr>
              <a:t>Total Shipments Analyzed: 3245</a:t>
            </a:r>
            <a:endParaRPr>
              <a:solidFill>
                <a:srgbClr val="FCE5CD"/>
              </a:solidFill>
            </a:endParaRPr>
          </a:p>
          <a:p>
            <a:pPr indent="0" lvl="0" marL="0" rtl="0" algn="l">
              <a:spcBef>
                <a:spcPts val="0"/>
              </a:spcBef>
              <a:spcAft>
                <a:spcPts val="0"/>
              </a:spcAft>
              <a:buClr>
                <a:schemeClr val="dk1"/>
              </a:buClr>
              <a:buSzPct val="61111"/>
              <a:buFont typeface="Arial"/>
              <a:buNone/>
            </a:pPr>
            <a:r>
              <a:rPr lang="en">
                <a:solidFill>
                  <a:srgbClr val="FCE5CD"/>
                </a:solidFill>
              </a:rPr>
              <a:t>Number of shipments within the analyzed period: 1 October 2023 to 31 December 2023.</a:t>
            </a:r>
            <a:endParaRPr>
              <a:solidFill>
                <a:srgbClr val="FCE5CD"/>
              </a:solidFill>
            </a:endParaRPr>
          </a:p>
          <a:p>
            <a:pPr indent="0" lvl="0" marL="0" rtl="0" algn="l">
              <a:spcBef>
                <a:spcPts val="0"/>
              </a:spcBef>
              <a:spcAft>
                <a:spcPts val="0"/>
              </a:spcAft>
              <a:buClr>
                <a:schemeClr val="dk1"/>
              </a:buClr>
              <a:buSzPct val="61111"/>
              <a:buFont typeface="Arial"/>
              <a:buNone/>
            </a:pPr>
            <a:r>
              <a:rPr lang="en">
                <a:solidFill>
                  <a:srgbClr val="FCE5CD"/>
                </a:solidFill>
              </a:rPr>
              <a:t>Total Deliveries: 3245</a:t>
            </a:r>
            <a:endParaRPr>
              <a:solidFill>
                <a:srgbClr val="FCE5CD"/>
              </a:solidFill>
            </a:endParaRPr>
          </a:p>
          <a:p>
            <a:pPr indent="0" lvl="0" marL="0" rtl="0" algn="l">
              <a:spcBef>
                <a:spcPts val="0"/>
              </a:spcBef>
              <a:spcAft>
                <a:spcPts val="0"/>
              </a:spcAft>
              <a:buNone/>
            </a:pPr>
            <a:r>
              <a:rPr lang="en">
                <a:solidFill>
                  <a:srgbClr val="FCE5CD"/>
                </a:solidFill>
              </a:rPr>
              <a:t>Percentage of shipments that met the on-time or early delivery threshold:  62.65%.</a:t>
            </a:r>
            <a:endParaRPr>
              <a:solidFill>
                <a:srgbClr val="FCE5CD"/>
              </a:solidFill>
            </a:endParaRPr>
          </a:p>
          <a:p>
            <a:pPr indent="0" lvl="0" marL="0" rtl="0" algn="l">
              <a:spcBef>
                <a:spcPts val="0"/>
              </a:spcBef>
              <a:spcAft>
                <a:spcPts val="0"/>
              </a:spcAft>
              <a:buClr>
                <a:schemeClr val="dk1"/>
              </a:buClr>
              <a:buSzPct val="61111"/>
              <a:buFont typeface="Arial"/>
              <a:buNone/>
            </a:pPr>
            <a:r>
              <a:t/>
            </a:r>
            <a:endParaRPr>
              <a:solidFill>
                <a:srgbClr val="FCE5CD"/>
              </a:solidFill>
            </a:endParaRPr>
          </a:p>
          <a:p>
            <a:pPr indent="-308610" lvl="0" marL="457200" rtl="0" algn="l">
              <a:spcBef>
                <a:spcPts val="0"/>
              </a:spcBef>
              <a:spcAft>
                <a:spcPts val="0"/>
              </a:spcAft>
              <a:buClr>
                <a:srgbClr val="FCE5CD"/>
              </a:buClr>
              <a:buSzPct val="100000"/>
              <a:buChar char="●"/>
            </a:pPr>
            <a:r>
              <a:rPr lang="en">
                <a:solidFill>
                  <a:srgbClr val="FCE5CD"/>
                </a:solidFill>
              </a:rPr>
              <a:t>On-Time Delivery Breakdown: </a:t>
            </a:r>
            <a:endParaRPr>
              <a:solidFill>
                <a:srgbClr val="FCE5CD"/>
              </a:solidFill>
            </a:endParaRPr>
          </a:p>
          <a:p>
            <a:pPr indent="0" lvl="0" marL="0" rtl="0" algn="l">
              <a:spcBef>
                <a:spcPts val="0"/>
              </a:spcBef>
              <a:spcAft>
                <a:spcPts val="0"/>
              </a:spcAft>
              <a:buClr>
                <a:schemeClr val="dk1"/>
              </a:buClr>
              <a:buSzPct val="61111"/>
              <a:buFont typeface="Arial"/>
              <a:buNone/>
            </a:pPr>
            <a:r>
              <a:rPr lang="en">
                <a:solidFill>
                  <a:srgbClr val="FCE5CD"/>
                </a:solidFill>
              </a:rPr>
              <a:t>On-Time Deliveries:</a:t>
            </a:r>
            <a:endParaRPr>
              <a:solidFill>
                <a:srgbClr val="FCE5CD"/>
              </a:solidFill>
            </a:endParaRPr>
          </a:p>
          <a:p>
            <a:pPr indent="0" lvl="0" marL="0" rtl="0" algn="l">
              <a:spcBef>
                <a:spcPts val="0"/>
              </a:spcBef>
              <a:spcAft>
                <a:spcPts val="0"/>
              </a:spcAft>
              <a:buClr>
                <a:schemeClr val="dk1"/>
              </a:buClr>
              <a:buSzPct val="61111"/>
              <a:buFont typeface="Arial"/>
              <a:buNone/>
            </a:pPr>
            <a:r>
              <a:rPr lang="en">
                <a:solidFill>
                  <a:srgbClr val="FCE5CD"/>
                </a:solidFill>
              </a:rPr>
              <a:t>18.98 % of shipments delivered within the scheduled time window.</a:t>
            </a:r>
            <a:endParaRPr>
              <a:solidFill>
                <a:srgbClr val="FCE5CD"/>
              </a:solidFill>
            </a:endParaRPr>
          </a:p>
          <a:p>
            <a:pPr indent="0" lvl="0" marL="0" rtl="0" algn="l">
              <a:spcBef>
                <a:spcPts val="0"/>
              </a:spcBef>
              <a:spcAft>
                <a:spcPts val="0"/>
              </a:spcAft>
              <a:buNone/>
            </a:pPr>
            <a:r>
              <a:rPr lang="en">
                <a:solidFill>
                  <a:srgbClr val="FCE5CD"/>
                </a:solidFill>
              </a:rPr>
              <a:t>Early Deliveries:</a:t>
            </a:r>
            <a:endParaRPr>
              <a:solidFill>
                <a:srgbClr val="FCE5CD"/>
              </a:solidFill>
            </a:endParaRPr>
          </a:p>
          <a:p>
            <a:pPr indent="0" lvl="0" marL="0" rtl="0" algn="l">
              <a:spcBef>
                <a:spcPts val="0"/>
              </a:spcBef>
              <a:spcAft>
                <a:spcPts val="0"/>
              </a:spcAft>
              <a:buClr>
                <a:schemeClr val="dk1"/>
              </a:buClr>
              <a:buSzPct val="61111"/>
              <a:buFont typeface="Arial"/>
              <a:buNone/>
            </a:pPr>
            <a:r>
              <a:rPr lang="en">
                <a:solidFill>
                  <a:srgbClr val="FCE5CD"/>
                </a:solidFill>
              </a:rPr>
              <a:t>42.28% of shipments delivered before the scheduled earliest time, suggesting potential scheduling adjustments.</a:t>
            </a:r>
            <a:endParaRPr>
              <a:solidFill>
                <a:srgbClr val="FCE5CD"/>
              </a:solidFill>
            </a:endParaRPr>
          </a:p>
          <a:p>
            <a:pPr indent="0" lvl="0" marL="0" rtl="0" algn="l">
              <a:spcBef>
                <a:spcPts val="0"/>
              </a:spcBef>
              <a:spcAft>
                <a:spcPts val="0"/>
              </a:spcAft>
              <a:buClr>
                <a:schemeClr val="dk1"/>
              </a:buClr>
              <a:buSzPct val="61111"/>
              <a:buFont typeface="Arial"/>
              <a:buNone/>
            </a:pPr>
            <a:r>
              <a:rPr lang="en">
                <a:solidFill>
                  <a:srgbClr val="FCE5CD"/>
                </a:solidFill>
              </a:rPr>
              <a:t>Late Deliveries:</a:t>
            </a:r>
            <a:endParaRPr>
              <a:solidFill>
                <a:srgbClr val="FCE5CD"/>
              </a:solidFill>
            </a:endParaRPr>
          </a:p>
          <a:p>
            <a:pPr indent="0" lvl="0" marL="0" rtl="0" algn="l">
              <a:spcBef>
                <a:spcPts val="0"/>
              </a:spcBef>
              <a:spcAft>
                <a:spcPts val="0"/>
              </a:spcAft>
              <a:buClr>
                <a:schemeClr val="dk1"/>
              </a:buClr>
              <a:buSzPct val="61111"/>
              <a:buFont typeface="Arial"/>
              <a:buNone/>
            </a:pPr>
            <a:r>
              <a:t/>
            </a:r>
            <a:endParaRPr>
              <a:solidFill>
                <a:srgbClr val="FCE5CD"/>
              </a:solidFill>
            </a:endParaRPr>
          </a:p>
          <a:p>
            <a:pPr indent="-308610" lvl="0" marL="457200" rtl="0" algn="l">
              <a:spcBef>
                <a:spcPts val="0"/>
              </a:spcBef>
              <a:spcAft>
                <a:spcPts val="0"/>
              </a:spcAft>
              <a:buClr>
                <a:srgbClr val="FCE5CD"/>
              </a:buClr>
              <a:buSzPct val="100000"/>
              <a:buChar char="●"/>
            </a:pPr>
            <a:r>
              <a:rPr lang="en">
                <a:solidFill>
                  <a:srgbClr val="FCE5CD"/>
                </a:solidFill>
              </a:rPr>
              <a:t>Number of Late Deliveries:</a:t>
            </a:r>
            <a:endParaRPr>
              <a:solidFill>
                <a:srgbClr val="FCE5CD"/>
              </a:solidFill>
            </a:endParaRPr>
          </a:p>
          <a:p>
            <a:pPr indent="0" lvl="0" marL="0" rtl="0" algn="l">
              <a:spcBef>
                <a:spcPts val="0"/>
              </a:spcBef>
              <a:spcAft>
                <a:spcPts val="0"/>
              </a:spcAft>
              <a:buClr>
                <a:schemeClr val="dk1"/>
              </a:buClr>
              <a:buSzPct val="61111"/>
              <a:buFont typeface="Arial"/>
              <a:buNone/>
            </a:pPr>
            <a:r>
              <a:rPr lang="en">
                <a:solidFill>
                  <a:srgbClr val="FCE5CD"/>
                </a:solidFill>
              </a:rPr>
              <a:t>Shipments delivered later than the scheduled latest time plus the 30-minute buffer: 1212  shipments.</a:t>
            </a:r>
            <a:endParaRPr>
              <a:solidFill>
                <a:srgbClr val="FCE5CD"/>
              </a:solidFill>
            </a:endParaRPr>
          </a:p>
          <a:p>
            <a:pPr indent="0" lvl="0" marL="0" rtl="0" algn="l">
              <a:spcBef>
                <a:spcPts val="0"/>
              </a:spcBef>
              <a:spcAft>
                <a:spcPts val="0"/>
              </a:spcAft>
              <a:buClr>
                <a:schemeClr val="dk1"/>
              </a:buClr>
              <a:buSzPct val="61111"/>
              <a:buFont typeface="Arial"/>
              <a:buNone/>
            </a:pPr>
            <a:r>
              <a:rPr lang="en">
                <a:solidFill>
                  <a:srgbClr val="FCE5CD"/>
                </a:solidFill>
              </a:rPr>
              <a:t>Potential Late Deliveries: 1212</a:t>
            </a:r>
            <a:endParaRPr>
              <a:solidFill>
                <a:srgbClr val="FCE5CD"/>
              </a:solidFill>
            </a:endParaRPr>
          </a:p>
          <a:p>
            <a:pPr indent="0" lvl="0" marL="0" rtl="0" algn="l">
              <a:spcBef>
                <a:spcPts val="0"/>
              </a:spcBef>
              <a:spcAft>
                <a:spcPts val="0"/>
              </a:spcAft>
              <a:buClr>
                <a:schemeClr val="dk1"/>
              </a:buClr>
              <a:buSzPct val="61111"/>
              <a:buFont typeface="Arial"/>
              <a:buNone/>
            </a:pPr>
            <a:r>
              <a:rPr lang="en">
                <a:solidFill>
                  <a:srgbClr val="FCE5CD"/>
                </a:solidFill>
              </a:rPr>
              <a:t>Identification and notification of shipments at risk of late delivery</a:t>
            </a:r>
            <a:endParaRPr>
              <a:solidFill>
                <a:srgbClr val="FCE5CD"/>
              </a:solidFill>
            </a:endParaRPr>
          </a:p>
          <a:p>
            <a:pPr indent="0" lvl="0" marL="0" rtl="0" algn="l">
              <a:spcBef>
                <a:spcPts val="0"/>
              </a:spcBef>
              <a:spcAft>
                <a:spcPts val="1200"/>
              </a:spcAft>
              <a:buNone/>
            </a:pPr>
            <a:r>
              <a:t/>
            </a:r>
            <a:endParaRPr>
              <a:solidFill>
                <a:srgbClr val="FCE5C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rgbClr val="FFFF00"/>
              </a:solidFill>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0000"/>
              </a:buClr>
              <a:buSzPts val="1800"/>
              <a:buChar char="●"/>
            </a:pPr>
            <a:r>
              <a:rPr lang="en">
                <a:solidFill>
                  <a:srgbClr val="FF0000"/>
                </a:solidFill>
              </a:rPr>
              <a:t>Total Shipments Analyzed: 3245</a:t>
            </a:r>
            <a:endParaRPr>
              <a:solidFill>
                <a:srgbClr val="FF0000"/>
              </a:solidFill>
            </a:endParaRPr>
          </a:p>
          <a:p>
            <a:pPr indent="0" lvl="0" marL="0" rtl="0" algn="l">
              <a:spcBef>
                <a:spcPts val="0"/>
              </a:spcBef>
              <a:spcAft>
                <a:spcPts val="0"/>
              </a:spcAft>
              <a:buClr>
                <a:schemeClr val="dk1"/>
              </a:buClr>
              <a:buSzPts val="1100"/>
              <a:buFont typeface="Arial"/>
              <a:buNone/>
            </a:pPr>
            <a:r>
              <a:rPr lang="en">
                <a:solidFill>
                  <a:srgbClr val="FF0000"/>
                </a:solidFill>
              </a:rPr>
              <a:t>Number of shipments within the analyzed period: 1 October 2023 to 31 December 2023.</a:t>
            </a:r>
            <a:endParaRPr>
              <a:solidFill>
                <a:srgbClr val="FF0000"/>
              </a:solidFill>
            </a:endParaRPr>
          </a:p>
          <a:p>
            <a:pPr indent="-342900" lvl="0" marL="457200" rtl="0" algn="l">
              <a:spcBef>
                <a:spcPts val="0"/>
              </a:spcBef>
              <a:spcAft>
                <a:spcPts val="0"/>
              </a:spcAft>
              <a:buClr>
                <a:srgbClr val="FF0000"/>
              </a:buClr>
              <a:buSzPts val="1800"/>
              <a:buChar char="●"/>
            </a:pPr>
            <a:r>
              <a:rPr lang="en">
                <a:solidFill>
                  <a:srgbClr val="FF0000"/>
                </a:solidFill>
              </a:rPr>
              <a:t>Total Deliveries: 3245</a:t>
            </a:r>
            <a:endParaRPr>
              <a:solidFill>
                <a:srgbClr val="FF0000"/>
              </a:solidFill>
            </a:endParaRPr>
          </a:p>
          <a:p>
            <a:pPr indent="0" lvl="0" marL="0" rtl="0" algn="l">
              <a:spcBef>
                <a:spcPts val="0"/>
              </a:spcBef>
              <a:spcAft>
                <a:spcPts val="0"/>
              </a:spcAft>
              <a:buNone/>
            </a:pPr>
            <a:r>
              <a:rPr lang="en">
                <a:solidFill>
                  <a:srgbClr val="FF0000"/>
                </a:solidFill>
              </a:rPr>
              <a:t>Percentage of shipments that met the on-time or early delivery threshold:  62.65%</a:t>
            </a:r>
            <a:endParaRPr>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chemeClr val="accent6"/>
                </a:solidFill>
              </a:rPr>
              <a:t>Potential Late Deliveries</a:t>
            </a:r>
            <a:endParaRPr>
              <a:solidFill>
                <a:schemeClr val="accent6"/>
              </a:solidFill>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solidFill>
                <a:schemeClr val="accent6"/>
              </a:solidFill>
            </a:endParaRPr>
          </a:p>
          <a:p>
            <a:pPr indent="-342900" lvl="0" marL="457200" rtl="0" algn="l">
              <a:spcBef>
                <a:spcPts val="0"/>
              </a:spcBef>
              <a:spcAft>
                <a:spcPts val="0"/>
              </a:spcAft>
              <a:buClr>
                <a:schemeClr val="accent6"/>
              </a:buClr>
              <a:buSzPts val="1800"/>
              <a:buChar char="●"/>
            </a:pPr>
            <a:r>
              <a:rPr lang="en">
                <a:solidFill>
                  <a:schemeClr val="accent6"/>
                </a:solidFill>
              </a:rPr>
              <a:t>Identification:</a:t>
            </a:r>
            <a:endParaRPr>
              <a:solidFill>
                <a:schemeClr val="accent6"/>
              </a:solidFill>
            </a:endParaRPr>
          </a:p>
          <a:p>
            <a:pPr indent="0" lvl="0" marL="0" rtl="0" algn="l">
              <a:spcBef>
                <a:spcPts val="0"/>
              </a:spcBef>
              <a:spcAft>
                <a:spcPts val="0"/>
              </a:spcAft>
              <a:buClr>
                <a:schemeClr val="dk1"/>
              </a:buClr>
              <a:buSzPts val="1100"/>
              <a:buFont typeface="Arial"/>
              <a:buNone/>
            </a:pPr>
            <a:r>
              <a:rPr lang="en">
                <a:solidFill>
                  <a:schemeClr val="accent6"/>
                </a:solidFill>
              </a:rPr>
              <a:t>Shipments with actual delivery times later than the scheduled latest delivery time plus the 30-minute buffer.</a:t>
            </a:r>
            <a:endParaRPr>
              <a:solidFill>
                <a:schemeClr val="accent6"/>
              </a:solidFill>
            </a:endParaRPr>
          </a:p>
          <a:p>
            <a:pPr indent="-342900" lvl="0" marL="457200" rtl="0" algn="l">
              <a:spcBef>
                <a:spcPts val="0"/>
              </a:spcBef>
              <a:spcAft>
                <a:spcPts val="0"/>
              </a:spcAft>
              <a:buClr>
                <a:schemeClr val="accent6"/>
              </a:buClr>
              <a:buSzPts val="1800"/>
              <a:buChar char="●"/>
            </a:pPr>
            <a:r>
              <a:rPr lang="en">
                <a:solidFill>
                  <a:schemeClr val="accent6"/>
                </a:solidFill>
              </a:rPr>
              <a:t>Notification Timing:</a:t>
            </a:r>
            <a:endParaRPr>
              <a:solidFill>
                <a:schemeClr val="accent6"/>
              </a:solidFill>
            </a:endParaRPr>
          </a:p>
          <a:p>
            <a:pPr indent="0" lvl="0" marL="0" rtl="0" algn="l">
              <a:spcBef>
                <a:spcPts val="0"/>
              </a:spcBef>
              <a:spcAft>
                <a:spcPts val="0"/>
              </a:spcAft>
              <a:buClr>
                <a:schemeClr val="dk1"/>
              </a:buClr>
              <a:buSzPts val="1100"/>
              <a:buFont typeface="Arial"/>
              <a:buNone/>
            </a:pPr>
            <a:r>
              <a:rPr lang="en">
                <a:solidFill>
                  <a:schemeClr val="accent6"/>
                </a:solidFill>
              </a:rPr>
              <a:t>Send notifications 30 minutes before the scheduled latest delivery time to proactively manage delays.</a:t>
            </a:r>
            <a:endParaRPr>
              <a:solidFill>
                <a:schemeClr val="accent6"/>
              </a:solidFill>
            </a:endParaRPr>
          </a:p>
          <a:p>
            <a:pPr indent="0" lvl="0" marL="0" rtl="0" algn="l">
              <a:spcBef>
                <a:spcPts val="0"/>
              </a:spcBef>
              <a:spcAft>
                <a:spcPts val="1200"/>
              </a:spcAft>
              <a:buNone/>
            </a:pPr>
            <a:r>
              <a:t/>
            </a:r>
            <a:endParaRPr>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Vehicle Analysis </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V</a:t>
            </a:r>
            <a:r>
              <a:rPr lang="en"/>
              <a:t>ehicle size performance</a:t>
            </a:r>
            <a:endParaRPr/>
          </a:p>
          <a:p>
            <a:pPr indent="0" lvl="0" marL="0" rtl="0" algn="l">
              <a:spcBef>
                <a:spcPts val="0"/>
              </a:spcBef>
              <a:spcAft>
                <a:spcPts val="1200"/>
              </a:spcAft>
              <a:buNone/>
            </a:pPr>
            <a:r>
              <a:t/>
            </a:r>
            <a:endParaRPr/>
          </a:p>
        </p:txBody>
      </p:sp>
      <p:pic>
        <p:nvPicPr>
          <p:cNvPr id="107" name="Google Shape;107;p21"/>
          <p:cNvPicPr preferRelativeResize="0"/>
          <p:nvPr/>
        </p:nvPicPr>
        <p:blipFill>
          <a:blip r:embed="rId3">
            <a:alphaModFix/>
          </a:blip>
          <a:stretch>
            <a:fillRect/>
          </a:stretch>
        </p:blipFill>
        <p:spPr>
          <a:xfrm>
            <a:off x="395900" y="1545275"/>
            <a:ext cx="8436400" cy="3218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